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9"/>
  </p:handoutMasterIdLst>
  <p:sldIdLst>
    <p:sldId id="257" r:id="rId2"/>
    <p:sldId id="258" r:id="rId3"/>
    <p:sldId id="301" r:id="rId4"/>
    <p:sldId id="272" r:id="rId5"/>
    <p:sldId id="279" r:id="rId6"/>
    <p:sldId id="300" r:id="rId7"/>
    <p:sldId id="267" r:id="rId8"/>
    <p:sldId id="278" r:id="rId9"/>
    <p:sldId id="280" r:id="rId10"/>
    <p:sldId id="281" r:id="rId11"/>
    <p:sldId id="283" r:id="rId12"/>
    <p:sldId id="282" r:id="rId13"/>
    <p:sldId id="284" r:id="rId14"/>
    <p:sldId id="289" r:id="rId15"/>
    <p:sldId id="288" r:id="rId16"/>
    <p:sldId id="285" r:id="rId17"/>
    <p:sldId id="286" r:id="rId18"/>
    <p:sldId id="287" r:id="rId19"/>
    <p:sldId id="259" r:id="rId20"/>
    <p:sldId id="290" r:id="rId21"/>
    <p:sldId id="291" r:id="rId22"/>
    <p:sldId id="292" r:id="rId23"/>
    <p:sldId id="293" r:id="rId24"/>
    <p:sldId id="260" r:id="rId25"/>
    <p:sldId id="299" r:id="rId26"/>
    <p:sldId id="276" r:id="rId27"/>
    <p:sldId id="271" r:id="rId28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8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E0A3B49-131A-4127-932F-401E3651139E}" type="datetimeFigureOut">
              <a:rPr lang="en-US" smtClean="0"/>
              <a:t>3/5/2024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644489-C7FD-4B02-B3D8-68510A860A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3744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0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627"/>
          <a:stretch/>
        </p:blipFill>
        <p:spPr>
          <a:xfrm>
            <a:off x="-1" y="0"/>
            <a:ext cx="12203755" cy="68770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455" y="1454650"/>
            <a:ext cx="4926841" cy="396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5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22" b="4255"/>
          <a:stretch/>
        </p:blipFill>
        <p:spPr>
          <a:xfrm>
            <a:off x="0" y="1406466"/>
            <a:ext cx="12192000" cy="412222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3873241" y="161462"/>
            <a:ext cx="4402985" cy="979143"/>
          </a:xfrm>
          <a:prstGeom prst="rect">
            <a:avLst/>
          </a:prstGeom>
        </p:spPr>
        <p:txBody>
          <a:bodyPr anchor="b"/>
          <a:lstStyle>
            <a:lvl1pPr algn="ctr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2686308" y="3669450"/>
            <a:ext cx="2814178" cy="821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9" y="6181800"/>
            <a:ext cx="2027780" cy="485315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7556112" y="2058159"/>
            <a:ext cx="2814178" cy="821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7556112" y="3669450"/>
            <a:ext cx="2814178" cy="821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2675767" y="2058159"/>
            <a:ext cx="2814178" cy="82103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279" y="1949249"/>
            <a:ext cx="1429516" cy="1021083"/>
          </a:xfrm>
          <a:prstGeom prst="rect">
            <a:avLst/>
          </a:prstGeom>
        </p:spPr>
      </p:pic>
      <p:sp>
        <p:nvSpPr>
          <p:cNvPr id="5" name="Oval 4"/>
          <p:cNvSpPr/>
          <p:nvPr userDrawn="1"/>
        </p:nvSpPr>
        <p:spPr>
          <a:xfrm>
            <a:off x="1468898" y="1976437"/>
            <a:ext cx="984481" cy="98448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6396687" y="1976437"/>
            <a:ext cx="984481" cy="98448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1468897" y="3566461"/>
            <a:ext cx="984481" cy="98448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6396686" y="3566460"/>
            <a:ext cx="984481" cy="98448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085" y="3588331"/>
            <a:ext cx="1295369" cy="9252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344" y="3555827"/>
            <a:ext cx="1442962" cy="103068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471" y="1973392"/>
            <a:ext cx="1415173" cy="1010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88" y="6107759"/>
            <a:ext cx="3239946" cy="47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027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9" t="2319" r="85697" b="1743"/>
          <a:stretch/>
        </p:blipFill>
        <p:spPr>
          <a:xfrm>
            <a:off x="0" y="-42530"/>
            <a:ext cx="1701209" cy="6911163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2364410" y="3955004"/>
            <a:ext cx="4402985" cy="489405"/>
          </a:xfrm>
          <a:prstGeom prst="rect">
            <a:avLst/>
          </a:prstGeom>
        </p:spPr>
        <p:txBody>
          <a:bodyPr anchor="b"/>
          <a:lstStyle>
            <a:lvl1pPr algn="l">
              <a:defRPr sz="20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Sub 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229" y="6181800"/>
            <a:ext cx="2027780" cy="485315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3579534" y="856678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baseline="0">
                <a:solidFill>
                  <a:srgbClr val="604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2364410" y="774956"/>
            <a:ext cx="984481" cy="984481"/>
          </a:xfrm>
          <a:prstGeom prst="ellipse">
            <a:avLst/>
          </a:prstGeom>
          <a:noFill/>
          <a:ln w="28575">
            <a:solidFill>
              <a:srgbClr val="604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 userDrawn="1"/>
        </p:nvSpPr>
        <p:spPr>
          <a:xfrm>
            <a:off x="7300454" y="774956"/>
            <a:ext cx="984481" cy="984481"/>
          </a:xfrm>
          <a:prstGeom prst="ellipse">
            <a:avLst/>
          </a:prstGeom>
          <a:noFill/>
          <a:ln w="28575">
            <a:solidFill>
              <a:srgbClr val="604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 userDrawn="1"/>
        </p:nvSpPr>
        <p:spPr>
          <a:xfrm>
            <a:off x="2364410" y="2364980"/>
            <a:ext cx="984481" cy="984481"/>
          </a:xfrm>
          <a:prstGeom prst="ellipse">
            <a:avLst/>
          </a:prstGeom>
          <a:noFill/>
          <a:ln w="28575">
            <a:solidFill>
              <a:srgbClr val="604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 userDrawn="1"/>
        </p:nvSpPr>
        <p:spPr>
          <a:xfrm>
            <a:off x="7300453" y="2364979"/>
            <a:ext cx="984481" cy="984481"/>
          </a:xfrm>
          <a:prstGeom prst="ellipse">
            <a:avLst/>
          </a:prstGeom>
          <a:noFill/>
          <a:ln w="28575">
            <a:solidFill>
              <a:srgbClr val="604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421" y="903122"/>
            <a:ext cx="684983" cy="6849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7953" y="2555852"/>
            <a:ext cx="589292" cy="589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33" y="2509102"/>
            <a:ext cx="705472" cy="70547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000" y="952375"/>
            <a:ext cx="646363" cy="646363"/>
          </a:xfrm>
          <a:prstGeom prst="rect">
            <a:avLst/>
          </a:prstGeom>
        </p:spPr>
      </p:pic>
      <p:sp>
        <p:nvSpPr>
          <p:cNvPr id="22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3579534" y="1245613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3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8477140" y="838450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baseline="0">
                <a:solidFill>
                  <a:srgbClr val="604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8477140" y="1227385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5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3579534" y="2487254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baseline="0">
                <a:solidFill>
                  <a:srgbClr val="604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3579534" y="2876189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8477140" y="2469026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="1" baseline="0">
                <a:solidFill>
                  <a:srgbClr val="6040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8477140" y="2857961"/>
            <a:ext cx="2814178" cy="249106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itle 1"/>
          <p:cNvSpPr txBox="1">
            <a:spLocks/>
          </p:cNvSpPr>
          <p:nvPr userDrawn="1"/>
        </p:nvSpPr>
        <p:spPr>
          <a:xfrm rot="16200000">
            <a:off x="-2078666" y="3088756"/>
            <a:ext cx="5858542" cy="1701209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rgbClr val="604099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r>
              <a:rPr lang="en-US" sz="9600" dirty="0">
                <a:solidFill>
                  <a:schemeClr val="bg1"/>
                </a:solidFill>
              </a:rPr>
              <a:t>TITLE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7688" y="6107759"/>
            <a:ext cx="3239946" cy="477506"/>
          </a:xfrm>
          <a:prstGeom prst="rect">
            <a:avLst/>
          </a:prstGeom>
        </p:spPr>
      </p:pic>
      <p:sp>
        <p:nvSpPr>
          <p:cNvPr id="32" name="Text Placeholder 2"/>
          <p:cNvSpPr>
            <a:spLocks noGrp="1"/>
          </p:cNvSpPr>
          <p:nvPr>
            <p:ph type="body" idx="21" hasCustomPrompt="1"/>
          </p:nvPr>
        </p:nvSpPr>
        <p:spPr>
          <a:xfrm>
            <a:off x="2364409" y="4525532"/>
            <a:ext cx="6732089" cy="5697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0326879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1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90" y="6002991"/>
            <a:ext cx="2213445" cy="529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5" t="3674" r="32564" b="1292"/>
          <a:stretch/>
        </p:blipFill>
        <p:spPr>
          <a:xfrm>
            <a:off x="6071191" y="-17820"/>
            <a:ext cx="6134986" cy="687582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6085114" y="-17820"/>
            <a:ext cx="6106886" cy="6919111"/>
          </a:xfrm>
          <a:prstGeom prst="rect">
            <a:avLst/>
          </a:prstGeom>
          <a:blipFill dpi="0" rotWithShape="1">
            <a:blip r:embed="rId4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99" y="6282217"/>
            <a:ext cx="2783571" cy="411571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44429" y="4231104"/>
            <a:ext cx="5157787" cy="20748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4429" y="3054828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538315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9441" y="6098663"/>
            <a:ext cx="2804111" cy="4146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90" r="20220" b="4896"/>
          <a:stretch/>
        </p:blipFill>
        <p:spPr>
          <a:xfrm>
            <a:off x="6156960" y="-46949"/>
            <a:ext cx="6081113" cy="6904949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6152958" y="0"/>
            <a:ext cx="6085115" cy="6858000"/>
          </a:xfrm>
          <a:prstGeom prst="rect">
            <a:avLst/>
          </a:prstGeom>
          <a:blipFill dpi="0" rotWithShape="1">
            <a:blip r:embed="rId4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99" y="6282217"/>
            <a:ext cx="2783571" cy="411571"/>
          </a:xfrm>
          <a:prstGeom prst="rect">
            <a:avLst/>
          </a:prstGeom>
        </p:spPr>
      </p:pic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544429" y="4231104"/>
            <a:ext cx="5157787" cy="20748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44429" y="3054828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31684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1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0390" y="6002991"/>
            <a:ext cx="2213445" cy="5297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t="2112" r="26080" b="2855"/>
          <a:stretch/>
        </p:blipFill>
        <p:spPr>
          <a:xfrm>
            <a:off x="6134100" y="0"/>
            <a:ext cx="6057900" cy="6858000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6106885" y="0"/>
            <a:ext cx="6085115" cy="6858000"/>
          </a:xfrm>
          <a:prstGeom prst="rect">
            <a:avLst/>
          </a:prstGeom>
          <a:blipFill dpi="0" rotWithShape="1">
            <a:blip r:embed="rId4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99" y="6282217"/>
            <a:ext cx="2783571" cy="411571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544429" y="4231104"/>
            <a:ext cx="5157787" cy="20748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544429" y="3054828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6255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1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1" t="2287" r="17160" b="2078"/>
          <a:stretch/>
        </p:blipFill>
        <p:spPr>
          <a:xfrm>
            <a:off x="6106885" y="-20625"/>
            <a:ext cx="6106885" cy="6889258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6106884" y="-32658"/>
            <a:ext cx="6106886" cy="6901291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99" y="6282217"/>
            <a:ext cx="2783571" cy="411571"/>
          </a:xfrm>
          <a:prstGeom prst="rect">
            <a:avLst/>
          </a:prstGeom>
        </p:spPr>
      </p:pic>
      <p:sp>
        <p:nvSpPr>
          <p:cNvPr id="8" name="Content Placeholder 3"/>
          <p:cNvSpPr>
            <a:spLocks noGrp="1"/>
          </p:cNvSpPr>
          <p:nvPr>
            <p:ph sz="half" idx="2"/>
          </p:nvPr>
        </p:nvSpPr>
        <p:spPr>
          <a:xfrm>
            <a:off x="544429" y="4231104"/>
            <a:ext cx="5157787" cy="2074863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544429" y="3054828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291410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1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96180" y="3352800"/>
            <a:ext cx="5008231" cy="290866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buNone/>
              <a:defRPr sz="12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Content: </a:t>
            </a:r>
            <a:r>
              <a:rPr lang="en-US" dirty="0" err="1"/>
              <a:t>Peles</a:t>
            </a:r>
            <a:r>
              <a:rPr lang="en-US" dirty="0"/>
              <a:t> </a:t>
            </a:r>
            <a:r>
              <a:rPr lang="en-US" dirty="0" err="1"/>
              <a:t>endandes</a:t>
            </a:r>
            <a:r>
              <a:rPr lang="en-US" dirty="0"/>
              <a:t> </a:t>
            </a:r>
            <a:r>
              <a:rPr lang="en-US" dirty="0" err="1"/>
              <a:t>alicium</a:t>
            </a:r>
            <a:r>
              <a:rPr lang="en-US" dirty="0"/>
              <a:t>, </a:t>
            </a:r>
            <a:r>
              <a:rPr lang="en-US" dirty="0" err="1"/>
              <a:t>officae</a:t>
            </a:r>
            <a:r>
              <a:rPr lang="en-US" dirty="0"/>
              <a:t> </a:t>
            </a:r>
            <a:r>
              <a:rPr lang="en-US" dirty="0" err="1"/>
              <a:t>omni</a:t>
            </a:r>
            <a:r>
              <a:rPr lang="en-US" dirty="0"/>
              <a:t> </a:t>
            </a:r>
            <a:r>
              <a:rPr lang="en-US" dirty="0" err="1"/>
              <a:t>vit</a:t>
            </a:r>
            <a:r>
              <a:rPr lang="en-US" dirty="0"/>
              <a:t> aped qui </a:t>
            </a:r>
            <a:r>
              <a:rPr lang="en-US" dirty="0" err="1"/>
              <a:t>dollabo</a:t>
            </a:r>
            <a:r>
              <a:rPr lang="en-US" dirty="0"/>
              <a:t>. </a:t>
            </a:r>
            <a:r>
              <a:rPr lang="en-US" dirty="0" err="1"/>
              <a:t>Nem</a:t>
            </a:r>
            <a:r>
              <a:rPr lang="en-US" dirty="0"/>
              <a:t> </a:t>
            </a:r>
            <a:r>
              <a:rPr lang="en-US" dirty="0" err="1"/>
              <a:t>es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, </a:t>
            </a:r>
            <a:r>
              <a:rPr lang="en-US" dirty="0" err="1"/>
              <a:t>nam</a:t>
            </a:r>
            <a:r>
              <a:rPr lang="en-US" dirty="0"/>
              <a:t>, </a:t>
            </a:r>
            <a:r>
              <a:rPr lang="en-US" dirty="0" err="1"/>
              <a:t>offictest</a:t>
            </a:r>
            <a:r>
              <a:rPr lang="en-US" dirty="0"/>
              <a:t> </a:t>
            </a:r>
            <a:r>
              <a:rPr lang="en-US" dirty="0" err="1"/>
              <a:t>landite</a:t>
            </a:r>
            <a:r>
              <a:rPr lang="en-US" dirty="0"/>
              <a:t> </a:t>
            </a:r>
            <a:r>
              <a:rPr lang="en-US" dirty="0" err="1"/>
              <a:t>moluptia</a:t>
            </a:r>
            <a:r>
              <a:rPr lang="en-US" dirty="0"/>
              <a:t> </a:t>
            </a:r>
            <a:r>
              <a:rPr lang="en-US" dirty="0" err="1"/>
              <a:t>nonestem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doloriti</a:t>
            </a:r>
            <a:r>
              <a:rPr lang="en-US" dirty="0"/>
              <a:t> </a:t>
            </a:r>
            <a:r>
              <a:rPr lang="en-US" dirty="0" err="1"/>
              <a:t>aut</a:t>
            </a:r>
            <a:r>
              <a:rPr lang="en-US" dirty="0"/>
              <a:t> </a:t>
            </a:r>
            <a:r>
              <a:rPr lang="en-US" dirty="0" err="1"/>
              <a:t>eles</a:t>
            </a:r>
            <a:r>
              <a:rPr lang="en-US" dirty="0"/>
              <a:t> </a:t>
            </a:r>
            <a:r>
              <a:rPr lang="en-US" dirty="0" err="1"/>
              <a:t>sam</a:t>
            </a:r>
            <a:r>
              <a:rPr lang="en-US" dirty="0"/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99" y="6282217"/>
            <a:ext cx="2783571" cy="411571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20" hasCustomPrompt="1"/>
          </p:nvPr>
        </p:nvSpPr>
        <p:spPr>
          <a:xfrm>
            <a:off x="896180" y="709692"/>
            <a:ext cx="4758652" cy="96670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9600" b="1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96180" y="2768295"/>
            <a:ext cx="4402985" cy="489571"/>
          </a:xfrm>
          <a:prstGeom prst="rect">
            <a:avLst/>
          </a:prstGeom>
        </p:spPr>
        <p:txBody>
          <a:bodyPr anchor="b"/>
          <a:lstStyle>
            <a:lvl1pPr algn="l">
              <a:defRPr sz="24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55405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5"/>
          <a:stretch/>
        </p:blipFill>
        <p:spPr>
          <a:xfrm>
            <a:off x="0" y="0"/>
            <a:ext cx="12192000" cy="689718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853439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7" y="2145448"/>
            <a:ext cx="4402985" cy="2644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99" y="6282217"/>
            <a:ext cx="2783571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22224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15"/>
          <a:stretch/>
        </p:blipFill>
        <p:spPr>
          <a:xfrm>
            <a:off x="0" y="0"/>
            <a:ext cx="12192000" cy="515679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853439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7" y="2145448"/>
            <a:ext cx="4402985" cy="2644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12" y="6103917"/>
            <a:ext cx="3136490" cy="4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3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9" b="4209"/>
          <a:stretch/>
        </p:blipFill>
        <p:spPr>
          <a:xfrm>
            <a:off x="0" y="1244008"/>
            <a:ext cx="12192000" cy="5656521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6" y="109160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5400" baseline="0">
                <a:solidFill>
                  <a:schemeClr val="bg2">
                    <a:lumMod val="50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6" y="1783941"/>
            <a:ext cx="4402985" cy="2644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4099" y="6282217"/>
            <a:ext cx="2783571" cy="411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197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 - 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74558" y="1513224"/>
            <a:ext cx="10515600" cy="1490662"/>
          </a:xfrm>
          <a:prstGeom prst="rect">
            <a:avLst/>
          </a:prstGeom>
        </p:spPr>
        <p:txBody>
          <a:bodyPr anchor="b"/>
          <a:lstStyle>
            <a:lvl1pPr algn="ctr">
              <a:defRPr sz="8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4558" y="33341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3" y="5510463"/>
            <a:ext cx="4832684" cy="7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7745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3755" cy="72106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65" b="46971"/>
          <a:stretch/>
        </p:blipFill>
        <p:spPr>
          <a:xfrm>
            <a:off x="0" y="602765"/>
            <a:ext cx="12192000" cy="1488559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853439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54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7" y="2570751"/>
            <a:ext cx="4402985" cy="2644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32" y="6246420"/>
            <a:ext cx="3058845" cy="4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717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6" b="46971"/>
          <a:stretch/>
        </p:blipFill>
        <p:spPr>
          <a:xfrm>
            <a:off x="0" y="-27296"/>
            <a:ext cx="12192000" cy="51165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7" y="1007999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5400" baseline="0">
                <a:solidFill>
                  <a:srgbClr val="683C94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7" y="2310616"/>
            <a:ext cx="4402985" cy="2644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26" b="46971"/>
          <a:stretch/>
        </p:blipFill>
        <p:spPr>
          <a:xfrm>
            <a:off x="0" y="6382234"/>
            <a:ext cx="12192000" cy="5116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32" y="5795158"/>
            <a:ext cx="3058845" cy="4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2348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3755" cy="7210697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853439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7" y="2145448"/>
            <a:ext cx="4402985" cy="2644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32" y="6246420"/>
            <a:ext cx="3058845" cy="4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079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2 - 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96"/>
          <a:stretch/>
        </p:blipFill>
        <p:spPr>
          <a:xfrm>
            <a:off x="0" y="0"/>
            <a:ext cx="12192000" cy="6851176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6824"/>
            <a:ext cx="12192000" cy="6858000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974558" y="1513224"/>
            <a:ext cx="10515600" cy="1490662"/>
          </a:xfrm>
          <a:prstGeom prst="rect">
            <a:avLst/>
          </a:prstGeom>
        </p:spPr>
        <p:txBody>
          <a:bodyPr anchor="b"/>
          <a:lstStyle>
            <a:lvl1pPr algn="ctr">
              <a:defRPr sz="8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4558" y="33341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3" y="5510463"/>
            <a:ext cx="4832684" cy="7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3151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3 - S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7"/>
          <a:stretch/>
        </p:blipFill>
        <p:spPr>
          <a:xfrm>
            <a:off x="-16042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1360824"/>
            <a:ext cx="10515600" cy="1490662"/>
          </a:xfrm>
          <a:prstGeom prst="rect">
            <a:avLst/>
          </a:prstGeom>
        </p:spPr>
        <p:txBody>
          <a:bodyPr anchor="b"/>
          <a:lstStyle>
            <a:lvl1pPr algn="ctr">
              <a:defRPr sz="8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8" y="31817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3" y="5510463"/>
            <a:ext cx="4832684" cy="7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8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4 - 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6"/>
          <a:stretch/>
        </p:blipFill>
        <p:spPr>
          <a:xfrm>
            <a:off x="0" y="0"/>
            <a:ext cx="12192000" cy="6845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2032"/>
            <a:ext cx="12192000" cy="6858000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1360824"/>
            <a:ext cx="10515600" cy="1490662"/>
          </a:xfrm>
          <a:prstGeom prst="rect">
            <a:avLst/>
          </a:prstGeom>
        </p:spPr>
        <p:txBody>
          <a:bodyPr anchor="b"/>
          <a:lstStyle>
            <a:lvl1pPr algn="ctr">
              <a:defRPr sz="80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8" y="3181768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643" y="5510463"/>
            <a:ext cx="4832684" cy="71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72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203755" cy="721069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32" y="6246420"/>
            <a:ext cx="3058845" cy="452272"/>
          </a:xfrm>
          <a:prstGeom prst="rect">
            <a:avLst/>
          </a:prstGeom>
        </p:spPr>
      </p:pic>
      <p:sp>
        <p:nvSpPr>
          <p:cNvPr id="19" name="Oval 18"/>
          <p:cNvSpPr/>
          <p:nvPr userDrawn="1"/>
        </p:nvSpPr>
        <p:spPr>
          <a:xfrm>
            <a:off x="1574005" y="3503153"/>
            <a:ext cx="1606379" cy="1606379"/>
          </a:xfrm>
          <a:prstGeom prst="ellipse">
            <a:avLst/>
          </a:prstGeom>
          <a:solidFill>
            <a:srgbClr val="683C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 userDrawn="1"/>
        </p:nvSpPr>
        <p:spPr>
          <a:xfrm>
            <a:off x="4151553" y="3503152"/>
            <a:ext cx="1606379" cy="1606379"/>
          </a:xfrm>
          <a:prstGeom prst="ellipse">
            <a:avLst/>
          </a:prstGeom>
          <a:solidFill>
            <a:srgbClr val="4337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 userDrawn="1"/>
        </p:nvSpPr>
        <p:spPr>
          <a:xfrm>
            <a:off x="6729101" y="3503151"/>
            <a:ext cx="1606379" cy="1606379"/>
          </a:xfrm>
          <a:prstGeom prst="ellipse">
            <a:avLst/>
          </a:prstGeom>
          <a:solidFill>
            <a:srgbClr val="1955B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 userDrawn="1"/>
        </p:nvSpPr>
        <p:spPr>
          <a:xfrm>
            <a:off x="9306649" y="3503151"/>
            <a:ext cx="1606379" cy="1606379"/>
          </a:xfrm>
          <a:prstGeom prst="ellipse">
            <a:avLst/>
          </a:prstGeom>
          <a:solidFill>
            <a:srgbClr val="5A8DC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 hasCustomPrompt="1"/>
          </p:nvPr>
        </p:nvSpPr>
        <p:spPr>
          <a:xfrm>
            <a:off x="3900384" y="287878"/>
            <a:ext cx="4402985" cy="979143"/>
          </a:xfrm>
          <a:prstGeom prst="rect">
            <a:avLst/>
          </a:prstGeom>
        </p:spPr>
        <p:txBody>
          <a:bodyPr anchor="b"/>
          <a:lstStyle>
            <a:lvl1pPr algn="ctr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6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1981139" y="1496567"/>
            <a:ext cx="8241474" cy="821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1493771" y="4112058"/>
            <a:ext cx="1766845" cy="379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4071319" y="4112058"/>
            <a:ext cx="1766845" cy="379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6649557" y="4112058"/>
            <a:ext cx="1766845" cy="379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9226417" y="4112058"/>
            <a:ext cx="1766845" cy="3799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94384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8"/>
          <a:stretch/>
        </p:blipFill>
        <p:spPr>
          <a:xfrm>
            <a:off x="-1" y="-1"/>
            <a:ext cx="12203755" cy="6892120"/>
          </a:xfrm>
          <a:prstGeom prst="rect">
            <a:avLst/>
          </a:prstGeom>
        </p:spPr>
      </p:pic>
      <p:sp>
        <p:nvSpPr>
          <p:cNvPr id="13" name="TextBox 12"/>
          <p:cNvSpPr txBox="1"/>
          <p:nvPr userDrawn="1"/>
        </p:nvSpPr>
        <p:spPr>
          <a:xfrm>
            <a:off x="1706540" y="4106285"/>
            <a:ext cx="130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14" name="TextBox 13"/>
          <p:cNvSpPr txBox="1"/>
          <p:nvPr userDrawn="1"/>
        </p:nvSpPr>
        <p:spPr>
          <a:xfrm>
            <a:off x="4284087" y="4106285"/>
            <a:ext cx="130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6879147" y="4100696"/>
            <a:ext cx="130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sp>
        <p:nvSpPr>
          <p:cNvPr id="16" name="TextBox 15"/>
          <p:cNvSpPr txBox="1"/>
          <p:nvPr userDrawn="1"/>
        </p:nvSpPr>
        <p:spPr>
          <a:xfrm>
            <a:off x="9456695" y="4100696"/>
            <a:ext cx="1306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</p:txBody>
      </p:sp>
      <p:pic>
        <p:nvPicPr>
          <p:cNvPr id="31" name="Picture 30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08" t="16679" r="30467" b="1547"/>
          <a:stretch/>
        </p:blipFill>
        <p:spPr>
          <a:xfrm>
            <a:off x="8796202" y="1582731"/>
            <a:ext cx="2261539" cy="3984372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1" t="1270" r="35620" b="1176"/>
          <a:stretch/>
        </p:blipFill>
        <p:spPr>
          <a:xfrm>
            <a:off x="6262826" y="1581525"/>
            <a:ext cx="2271422" cy="39867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3" t="-379" r="24856" b="5275"/>
          <a:stretch/>
        </p:blipFill>
        <p:spPr>
          <a:xfrm>
            <a:off x="3734750" y="1582731"/>
            <a:ext cx="2266123" cy="3984372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7" r="41282" b="4966"/>
          <a:stretch/>
        </p:blipFill>
        <p:spPr>
          <a:xfrm>
            <a:off x="1206674" y="1584915"/>
            <a:ext cx="2266123" cy="3980005"/>
          </a:xfrm>
          <a:prstGeom prst="rect">
            <a:avLst/>
          </a:prstGeom>
        </p:spPr>
      </p:pic>
      <p:sp>
        <p:nvSpPr>
          <p:cNvPr id="32" name="Rectangle 31"/>
          <p:cNvSpPr/>
          <p:nvPr userDrawn="1"/>
        </p:nvSpPr>
        <p:spPr>
          <a:xfrm>
            <a:off x="6262825" y="1577466"/>
            <a:ext cx="2271423" cy="3984372"/>
          </a:xfrm>
          <a:prstGeom prst="rect">
            <a:avLst/>
          </a:prstGeom>
          <a:blipFill dpi="0" rotWithShape="1">
            <a:blip r:embed="rId7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 userDrawn="1"/>
        </p:nvSpPr>
        <p:spPr>
          <a:xfrm>
            <a:off x="1206674" y="1587698"/>
            <a:ext cx="2279113" cy="3984372"/>
          </a:xfrm>
          <a:prstGeom prst="rect">
            <a:avLst/>
          </a:prstGeom>
          <a:blipFill dpi="0" rotWithShape="1">
            <a:blip r:embed="rId7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 userDrawn="1"/>
        </p:nvSpPr>
        <p:spPr>
          <a:xfrm>
            <a:off x="8796200" y="1577466"/>
            <a:ext cx="2261541" cy="3984372"/>
          </a:xfrm>
          <a:prstGeom prst="rect">
            <a:avLst/>
          </a:prstGeom>
          <a:blipFill dpi="0" rotWithShape="1">
            <a:blip r:embed="rId7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 userDrawn="1"/>
        </p:nvSpPr>
        <p:spPr>
          <a:xfrm>
            <a:off x="3737168" y="1587698"/>
            <a:ext cx="2263704" cy="3984372"/>
          </a:xfrm>
          <a:prstGeom prst="rect">
            <a:avLst/>
          </a:prstGeom>
          <a:blipFill dpi="0" rotWithShape="1">
            <a:blip r:embed="rId7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1130474" y="2475128"/>
            <a:ext cx="9918526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>
            <a:spLocks noGrp="1"/>
          </p:cNvSpPr>
          <p:nvPr>
            <p:ph type="title" hasCustomPrompt="1"/>
          </p:nvPr>
        </p:nvSpPr>
        <p:spPr>
          <a:xfrm>
            <a:off x="3900383" y="99934"/>
            <a:ext cx="4402985" cy="979143"/>
          </a:xfrm>
          <a:prstGeom prst="rect">
            <a:avLst/>
          </a:prstGeom>
        </p:spPr>
        <p:txBody>
          <a:bodyPr anchor="b"/>
          <a:lstStyle>
            <a:lvl1pPr algn="ctr">
              <a:defRPr sz="3600" baseline="0">
                <a:solidFill>
                  <a:srgbClr val="604099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27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1621105" y="2731886"/>
            <a:ext cx="1478893" cy="24220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8" name="Text Placeholder 2"/>
          <p:cNvSpPr>
            <a:spLocks noGrp="1"/>
          </p:cNvSpPr>
          <p:nvPr>
            <p:ph type="body" idx="13" hasCustomPrompt="1"/>
          </p:nvPr>
        </p:nvSpPr>
        <p:spPr>
          <a:xfrm>
            <a:off x="4134860" y="2731782"/>
            <a:ext cx="1478893" cy="24220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29" name="Text Placeholder 2"/>
          <p:cNvSpPr>
            <a:spLocks noGrp="1"/>
          </p:cNvSpPr>
          <p:nvPr>
            <p:ph type="body" idx="14" hasCustomPrompt="1"/>
          </p:nvPr>
        </p:nvSpPr>
        <p:spPr>
          <a:xfrm>
            <a:off x="6658653" y="2746522"/>
            <a:ext cx="1478893" cy="24220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0" name="Text Placeholder 2"/>
          <p:cNvSpPr>
            <a:spLocks noGrp="1"/>
          </p:cNvSpPr>
          <p:nvPr>
            <p:ph type="body" idx="15" hasCustomPrompt="1"/>
          </p:nvPr>
        </p:nvSpPr>
        <p:spPr>
          <a:xfrm>
            <a:off x="9256039" y="2718755"/>
            <a:ext cx="1478893" cy="24220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  <p:sp>
        <p:nvSpPr>
          <p:cNvPr id="34" name="Text Placeholder 2"/>
          <p:cNvSpPr>
            <a:spLocks noGrp="1"/>
          </p:cNvSpPr>
          <p:nvPr>
            <p:ph type="body" idx="16" hasCustomPrompt="1"/>
          </p:nvPr>
        </p:nvSpPr>
        <p:spPr>
          <a:xfrm>
            <a:off x="1620236" y="1795253"/>
            <a:ext cx="1478893" cy="537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7" name="Text Placeholder 2"/>
          <p:cNvSpPr>
            <a:spLocks noGrp="1"/>
          </p:cNvSpPr>
          <p:nvPr>
            <p:ph type="body" idx="17" hasCustomPrompt="1"/>
          </p:nvPr>
        </p:nvSpPr>
        <p:spPr>
          <a:xfrm>
            <a:off x="4144005" y="1780775"/>
            <a:ext cx="1478893" cy="537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48" name="Text Placeholder 2"/>
          <p:cNvSpPr>
            <a:spLocks noGrp="1"/>
          </p:cNvSpPr>
          <p:nvPr>
            <p:ph type="body" idx="18" hasCustomPrompt="1"/>
          </p:nvPr>
        </p:nvSpPr>
        <p:spPr>
          <a:xfrm>
            <a:off x="6658653" y="1757452"/>
            <a:ext cx="1478893" cy="537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49" name="Text Placeholder 2"/>
          <p:cNvSpPr>
            <a:spLocks noGrp="1"/>
          </p:cNvSpPr>
          <p:nvPr>
            <p:ph type="body" idx="19" hasCustomPrompt="1"/>
          </p:nvPr>
        </p:nvSpPr>
        <p:spPr>
          <a:xfrm>
            <a:off x="9264408" y="1757743"/>
            <a:ext cx="1478893" cy="53769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 baseline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32" y="6246420"/>
            <a:ext cx="3058845" cy="4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1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6" r="21626"/>
          <a:stretch/>
        </p:blipFill>
        <p:spPr>
          <a:xfrm>
            <a:off x="6479176" y="0"/>
            <a:ext cx="5712823" cy="6900164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6479176" y="0"/>
            <a:ext cx="5712823" cy="6919111"/>
          </a:xfrm>
          <a:prstGeom prst="rect">
            <a:avLst/>
          </a:prstGeom>
          <a:blipFill dpi="0" rotWithShape="1">
            <a:blip r:embed="rId3">
              <a:alphaModFix amt="78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84" y="504177"/>
            <a:ext cx="3446594" cy="611792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79670" y="608512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rgbClr val="683C94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2" hasCustomPrompt="1"/>
          </p:nvPr>
        </p:nvSpPr>
        <p:spPr>
          <a:xfrm>
            <a:off x="779670" y="1793450"/>
            <a:ext cx="4402985" cy="26716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aseline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786592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4 - SIU Medic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0874"/>
            <a:ext cx="12192000" cy="720375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22158" y="853439"/>
            <a:ext cx="4402985" cy="979143"/>
          </a:xfrm>
          <a:prstGeom prst="rect">
            <a:avLst/>
          </a:prstGeom>
        </p:spPr>
        <p:txBody>
          <a:bodyPr anchor="b"/>
          <a:lstStyle>
            <a:lvl1pPr algn="l">
              <a:defRPr sz="3600" baseline="0">
                <a:solidFill>
                  <a:schemeClr val="bg1"/>
                </a:solidFill>
                <a:latin typeface="Arial Black" panose="020B0A04020102020204" pitchFamily="34" charset="0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822157" y="2145448"/>
            <a:ext cx="4402985" cy="264426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232" y="6246420"/>
            <a:ext cx="3058845" cy="452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291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132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60" r:id="rId2"/>
    <p:sldLayoutId id="2147483661" r:id="rId3"/>
    <p:sldLayoutId id="2147483662" r:id="rId4"/>
    <p:sldLayoutId id="2147483663" r:id="rId5"/>
    <p:sldLayoutId id="2147483678" r:id="rId6"/>
    <p:sldLayoutId id="2147483684" r:id="rId7"/>
    <p:sldLayoutId id="2147483683" r:id="rId8"/>
    <p:sldLayoutId id="2147483676" r:id="rId9"/>
    <p:sldLayoutId id="2147483677" r:id="rId10"/>
    <p:sldLayoutId id="2147483679" r:id="rId11"/>
    <p:sldLayoutId id="2147483664" r:id="rId12"/>
    <p:sldLayoutId id="2147483665" r:id="rId13"/>
    <p:sldLayoutId id="2147483666" r:id="rId14"/>
    <p:sldLayoutId id="2147483667" r:id="rId15"/>
    <p:sldLayoutId id="2147483672" r:id="rId16"/>
    <p:sldLayoutId id="2147483670" r:id="rId17"/>
    <p:sldLayoutId id="2147483673" r:id="rId18"/>
    <p:sldLayoutId id="2147483674" r:id="rId19"/>
    <p:sldLayoutId id="2147483675" r:id="rId20"/>
    <p:sldLayoutId id="2147483682" r:id="rId21"/>
    <p:sldLayoutId id="2147483671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iumed.edu/oec/webform/time-request-form.html" TargetMode="Externa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14989" y="1189383"/>
            <a:ext cx="10307335" cy="2681914"/>
          </a:xfrm>
        </p:spPr>
        <p:txBody>
          <a:bodyPr/>
          <a:lstStyle/>
          <a:p>
            <a:r>
              <a:rPr lang="en-US" sz="6000" dirty="0"/>
              <a:t>YEAR THREE</a:t>
            </a:r>
            <a:br>
              <a:rPr lang="en-US" sz="6000" dirty="0"/>
            </a:br>
            <a:r>
              <a:rPr lang="en-US" sz="6000" dirty="0"/>
              <a:t>INFORMATIONAL MEETNG</a:t>
            </a:r>
            <a:br>
              <a:rPr lang="en-US" sz="6000" dirty="0"/>
            </a:br>
            <a:r>
              <a:rPr lang="en-US" sz="6000" dirty="0"/>
              <a:t>CLASS 2026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457" y="2286000"/>
            <a:ext cx="31194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36730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emilysquotes.com/wp-content/uploads/2013/12/EmilysQuotes.Com-amazing-great-wisdom-change-Rumi-clever-wise-worl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76" y="1519707"/>
            <a:ext cx="6723826" cy="448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56868" y="1197734"/>
            <a:ext cx="43788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Clinical Skills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 &amp; P skills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DDX and diagnostic justification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Diagnostic and therapeutic plans</a:t>
            </a:r>
          </a:p>
          <a:p>
            <a:pPr lvl="1"/>
            <a:endParaRPr lang="en-US" sz="2400" dirty="0"/>
          </a:p>
          <a:p>
            <a:r>
              <a:rPr lang="en-US" sz="2400" u="sng" dirty="0"/>
              <a:t>Communication &amp; Interpersonal Skills Development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OCPs                         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Documentation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Healthcare Teams / Systems 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Patients, families, caregivers</a:t>
            </a:r>
          </a:p>
        </p:txBody>
      </p:sp>
      <p:sp>
        <p:nvSpPr>
          <p:cNvPr id="6" name="Title 3"/>
          <p:cNvSpPr>
            <a:spLocks noGrp="1"/>
          </p:cNvSpPr>
          <p:nvPr>
            <p:ph type="title"/>
          </p:nvPr>
        </p:nvSpPr>
        <p:spPr>
          <a:xfrm>
            <a:off x="680490" y="454193"/>
            <a:ext cx="10446856" cy="743541"/>
          </a:xfrm>
        </p:spPr>
        <p:txBody>
          <a:bodyPr/>
          <a:lstStyle/>
          <a:p>
            <a:r>
              <a:rPr lang="en-US" b="1" dirty="0"/>
              <a:t>Core Clerkship Skill Development Goals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304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611" y="364043"/>
            <a:ext cx="10858980" cy="898088"/>
          </a:xfrm>
        </p:spPr>
        <p:txBody>
          <a:bodyPr/>
          <a:lstStyle/>
          <a:p>
            <a:r>
              <a:rPr lang="en-US" b="1" dirty="0"/>
              <a:t>Core Clerkship Skill Development Goals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611" y="1462866"/>
            <a:ext cx="10344946" cy="4778907"/>
          </a:xfrm>
        </p:spPr>
        <p:txBody>
          <a:bodyPr/>
          <a:lstStyle/>
          <a:p>
            <a:r>
              <a:rPr lang="en-US" sz="3200" u="sng" dirty="0"/>
              <a:t>Professionalism and Ethical Development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Patient as person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Professional image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Personal limitations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Recognition of the importance of personal and family roles and the need to balance them with professional demands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Bias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Ethical dilemmas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494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157" y="364041"/>
            <a:ext cx="7832445" cy="859451"/>
          </a:xfrm>
        </p:spPr>
        <p:txBody>
          <a:bodyPr/>
          <a:lstStyle/>
          <a:p>
            <a:r>
              <a:rPr lang="en-US" b="1" dirty="0"/>
              <a:t>Coaching/</a:t>
            </a:r>
            <a:r>
              <a:rPr lang="en-US" b="1" dirty="0" err="1"/>
              <a:t>Coachability</a:t>
            </a:r>
            <a:endParaRPr lang="en-US" dirty="0"/>
          </a:p>
        </p:txBody>
      </p:sp>
      <p:pic>
        <p:nvPicPr>
          <p:cNvPr id="4" name="Picture 2" descr="http://www.azquotes.com/picture-quotes/quote-my-best-skill-was-that-i-was-coachable-i-was-a-sponge-and-aggressive-to-learn-michael-jordan-88-20-7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36" y="1378037"/>
            <a:ext cx="6075613" cy="2859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pbs.twimg.com/media/Cf5NEywXEAEAV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45" y="3090927"/>
            <a:ext cx="5462059" cy="3322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071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510" y="467073"/>
            <a:ext cx="10679185" cy="717784"/>
          </a:xfrm>
        </p:spPr>
        <p:txBody>
          <a:bodyPr/>
          <a:lstStyle/>
          <a:p>
            <a:r>
              <a:rPr lang="en-US" b="1" dirty="0"/>
              <a:t>Core Clerkship Assessment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4885" y="1617413"/>
            <a:ext cx="10962012" cy="4976569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dirty="0"/>
              <a:t>On the fly feedback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Based on directly observed skills &amp; behaviors</a:t>
            </a:r>
          </a:p>
          <a:p>
            <a:pPr marL="971550" lvl="1" indent="-5143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Formative feedback and coaching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Skills assessment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Peer evaluations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Professional Growth Assessment (RIME)</a:t>
            </a:r>
          </a:p>
          <a:p>
            <a:r>
              <a:rPr lang="en-US" sz="2800" dirty="0"/>
              <a:t>Each clerkship weights components differently and will explain evaluation during their orientations.</a:t>
            </a:r>
          </a:p>
          <a:p>
            <a:r>
              <a:rPr lang="en-US" sz="2800" dirty="0"/>
              <a:t> 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5670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914" y="0"/>
            <a:ext cx="5861978" cy="1001118"/>
          </a:xfrm>
        </p:spPr>
        <p:txBody>
          <a:bodyPr/>
          <a:lstStyle/>
          <a:p>
            <a:r>
              <a:rPr lang="en-US" b="1" dirty="0"/>
              <a:t>Knowledge Checks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9926" y="1199787"/>
            <a:ext cx="11613048" cy="46046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Expectations / Preparations On The Clerkship (I don’t need to study in Y3. </a:t>
            </a:r>
            <a:r>
              <a:rPr lang="en-US" b="1" dirty="0">
                <a:solidFill>
                  <a:schemeClr val="tx1"/>
                </a:solidFill>
                <a:highlight>
                  <a:srgbClr val="FFFF00"/>
                </a:highlight>
              </a:rPr>
              <a:t>False</a:t>
            </a:r>
            <a:r>
              <a:rPr lang="en-US" dirty="0"/>
              <a:t>) </a:t>
            </a:r>
          </a:p>
          <a:p>
            <a:r>
              <a:rPr lang="en-US" dirty="0"/>
              <a:t>	CCC’s (Critical Clinical Competencies) - Required </a:t>
            </a:r>
          </a:p>
          <a:p>
            <a:r>
              <a:rPr lang="en-US" dirty="0"/>
              <a:t>	CPR (Clinical Practice Resources)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Faculty assessment correlates with performance on USMLE Step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Number of patients seen/cared for correlates with performance on USMLE Step 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Practice Step 2 during 3-week intersession (Required)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3 NBME (shelf) exams can be taken during the PEP (Optional)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NBME practice self-assessment exams recommended during core clerkships </a:t>
            </a:r>
            <a:r>
              <a:rPr lang="en-US" sz="2000" dirty="0"/>
              <a:t>(medicine, surgery, pediatrics, ob-gyn, psychiatry, neurology) </a:t>
            </a:r>
            <a:r>
              <a:rPr lang="en-US" sz="1800" b="1" dirty="0"/>
              <a:t>(Optional/Recommended by Students)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00054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589" y="330695"/>
            <a:ext cx="8886423" cy="708338"/>
          </a:xfrm>
        </p:spPr>
        <p:txBody>
          <a:bodyPr/>
          <a:lstStyle/>
          <a:p>
            <a:r>
              <a:rPr lang="en-US" b="1" dirty="0"/>
              <a:t>Holidays &amp; Vacation / Time Off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0337" y="1039033"/>
            <a:ext cx="11142317" cy="558070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Weekend / Holidays (</a:t>
            </a:r>
            <a:r>
              <a:rPr lang="en-US" b="1" dirty="0"/>
              <a:t>Do not assume you have weekends or holidays off</a:t>
            </a:r>
            <a:r>
              <a:rPr lang="en-US" dirty="0"/>
              <a:t>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Independence day – July 4, 2024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Election Day – November 5, 2024 ( Not Confirmed)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Thanksgiving-Four Day Weekend (Nov 28-29-weekend off)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Holiday Break-Two Weeks (week 25/26)</a:t>
            </a:r>
          </a:p>
          <a:p>
            <a:pPr lvl="2"/>
            <a:r>
              <a:rPr lang="en-US" sz="1600" b="1" dirty="0">
                <a:solidFill>
                  <a:schemeClr val="bg1"/>
                </a:solidFill>
              </a:rPr>
              <a:t>	(Dec 23, 2024 – Jan 5, 2025) Return 1/6/2025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Martin Luther King Day – January 20, 2025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1800" dirty="0">
                <a:solidFill>
                  <a:schemeClr val="bg1"/>
                </a:solidFill>
              </a:rPr>
              <a:t>Juneteenth – June 19, 2025</a:t>
            </a:r>
          </a:p>
          <a:p>
            <a:pPr lvl="1"/>
            <a:r>
              <a:rPr lang="en-US" b="1" u="sng" dirty="0">
                <a:solidFill>
                  <a:schemeClr val="bg1"/>
                </a:solidFill>
              </a:rPr>
              <a:t>Labor Day, Veteran’s Day, Memorial Day all other holidays – </a:t>
            </a:r>
            <a:r>
              <a:rPr lang="en-US" b="1" u="sng" dirty="0">
                <a:solidFill>
                  <a:srgbClr val="FFFF00"/>
                </a:solidFill>
              </a:rPr>
              <a:t>At the discretion of the clerkship.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week vacation during Intersession Period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Up to 3 Weeks Vacation during PEP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TIME OFF Requests – </a:t>
            </a:r>
            <a:r>
              <a:rPr lang="en-US" b="1" u="sng" dirty="0"/>
              <a:t>All </a:t>
            </a:r>
            <a:r>
              <a:rPr lang="en-US" dirty="0"/>
              <a:t>absences must be reported / requested</a:t>
            </a:r>
          </a:p>
          <a:p>
            <a:pPr lvl="1"/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Acceptable vs unacceptable requests are determined by the clerkship (Hair done, ski trip…)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Make up time/incomplete clerkships: If make up time cannot be completed during the clerkship, it must be completed during vacation time in the Intersession/PEP. 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66191" y="5238528"/>
            <a:ext cx="5753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Time Off Request Form (new version)</a:t>
            </a:r>
            <a:endParaRPr lang="en-US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444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157" y="505710"/>
            <a:ext cx="8489267" cy="936724"/>
          </a:xfrm>
        </p:spPr>
        <p:txBody>
          <a:bodyPr/>
          <a:lstStyle/>
          <a:p>
            <a:r>
              <a:rPr lang="en-US" b="1" dirty="0"/>
              <a:t>FCM Core Clerkship Scheduling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187" y="2086377"/>
            <a:ext cx="10794587" cy="4031088"/>
          </a:xfrm>
        </p:spPr>
        <p:txBody>
          <a:bodyPr/>
          <a:lstStyle/>
          <a:p>
            <a:pPr lvl="1"/>
            <a:r>
              <a:rPr lang="en-US" sz="3600" b="1" dirty="0">
                <a:solidFill>
                  <a:schemeClr val="tx1"/>
                </a:solidFill>
              </a:rPr>
              <a:t>Christopher Gleason, MD; Clerkship Director</a:t>
            </a:r>
          </a:p>
          <a:p>
            <a:pPr lvl="1"/>
            <a:r>
              <a:rPr lang="en-US" sz="3600" b="1" dirty="0">
                <a:solidFill>
                  <a:schemeClr val="tx1"/>
                </a:solidFill>
              </a:rPr>
              <a:t>Jamie Wallman, MD; Asst. Clerkship Director</a:t>
            </a:r>
          </a:p>
          <a:p>
            <a:pPr lvl="1"/>
            <a:r>
              <a:rPr lang="en-US" sz="3600" b="1" dirty="0">
                <a:solidFill>
                  <a:schemeClr val="tx1"/>
                </a:solidFill>
              </a:rPr>
              <a:t>Tara South; Clerkship Coordinator</a:t>
            </a:r>
          </a:p>
          <a:p>
            <a:pPr lvl="1"/>
            <a:endParaRPr lang="en-US" sz="3600" b="1" dirty="0">
              <a:solidFill>
                <a:schemeClr val="tx1"/>
              </a:solidFill>
            </a:endParaRPr>
          </a:p>
          <a:p>
            <a:pPr lvl="1"/>
            <a:r>
              <a:rPr lang="en-US" sz="3600" b="1" dirty="0">
                <a:solidFill>
                  <a:schemeClr val="tx1"/>
                </a:solidFill>
              </a:rPr>
              <a:t>CORE / Intersession Scheduling </a:t>
            </a:r>
          </a:p>
          <a:p>
            <a:pPr lvl="1"/>
            <a:r>
              <a:rPr lang="en-US" sz="3600" b="1" dirty="0">
                <a:solidFill>
                  <a:schemeClr val="tx1"/>
                </a:solidFill>
              </a:rPr>
              <a:t>Cherie Forsyth, Y3/Y4 Registrar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75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245" y="261011"/>
            <a:ext cx="11369842" cy="1292009"/>
          </a:xfrm>
        </p:spPr>
        <p:txBody>
          <a:bodyPr/>
          <a:lstStyle/>
          <a:p>
            <a:r>
              <a:rPr lang="en-US" b="1" dirty="0"/>
              <a:t>3 Week Inter-Session Period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681" y="1746202"/>
            <a:ext cx="11026406" cy="403641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Medical Humanities Clerkship (1 week) - No Time Off Requests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 on Professional Identity 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Doctoring Geriatric Initiative (1/2 day) – No Time Off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Summative CCX (2 days) – No Time Off Requests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Practice Step 2 CK exam (During CCX week)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Vacation (1 week)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73089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0207499"/>
              </p:ext>
            </p:extLst>
          </p:nvPr>
        </p:nvGraphicFramePr>
        <p:xfrm>
          <a:off x="1303985" y="502272"/>
          <a:ext cx="9475632" cy="540913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578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588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58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Dates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Group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u="sng" dirty="0">
                          <a:effectLst/>
                        </a:rPr>
                        <a:t>Curricular components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aseline="0" dirty="0">
                          <a:effectLst/>
                          <a:latin typeface="+mn-lt"/>
                          <a:ea typeface="+mn-ea"/>
                          <a:cs typeface="+mn-cs"/>
                        </a:rPr>
                        <a:t>March 3-7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and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Doctoring and CCX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 and 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Medical Humanities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 and 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Medical Humanities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March 10-14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and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Vacation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 and 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Doctoring and CCX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 and 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Vacation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March 17-21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1 and 2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Medical Humanities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 and 4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Vacation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4091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5 and 6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Doctoring and CCX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7671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04106" y="512685"/>
            <a:ext cx="10515600" cy="1490662"/>
          </a:xfrm>
        </p:spPr>
        <p:txBody>
          <a:bodyPr/>
          <a:lstStyle/>
          <a:p>
            <a:r>
              <a:rPr lang="en-US" sz="6000" b="1" i="1" dirty="0"/>
              <a:t>Personalized Educational Plan (PEP)</a:t>
            </a:r>
          </a:p>
        </p:txBody>
      </p:sp>
      <p:pic>
        <p:nvPicPr>
          <p:cNvPr id="6" name="Picture 4" descr="MCj03053970000[1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02158" y="3349193"/>
            <a:ext cx="1781175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BCEDAD1-0B04-472E-A9DF-CF2F26DB97FB}"/>
              </a:ext>
            </a:extLst>
          </p:cNvPr>
          <p:cNvSpPr txBox="1"/>
          <p:nvPr/>
        </p:nvSpPr>
        <p:spPr>
          <a:xfrm>
            <a:off x="3483333" y="2214295"/>
            <a:ext cx="7938054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Chris Reavis, MS – Y3 Curriculum Coordinator</a:t>
            </a: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Goals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Selective Course Offerings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 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Clerkship Advisors 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Description, Goals and Expectations</a:t>
            </a:r>
            <a:endParaRPr lang="en-US" sz="2000" dirty="0">
              <a:solidFill>
                <a:schemeClr val="bg1"/>
              </a:solidFill>
            </a:endParaRPr>
          </a:p>
          <a:p>
            <a:pPr lvl="1"/>
            <a:r>
              <a:rPr lang="en-US" sz="2000" b="1" dirty="0">
                <a:solidFill>
                  <a:schemeClr val="bg1"/>
                </a:solidFill>
              </a:rPr>
              <a:t>Pairing process</a:t>
            </a:r>
            <a:endParaRPr lang="en-US" sz="2000" dirty="0">
              <a:solidFill>
                <a:schemeClr val="bg1"/>
              </a:solidFill>
            </a:endParaRPr>
          </a:p>
          <a:p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476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58648" y="302610"/>
            <a:ext cx="10515600" cy="1490662"/>
          </a:xfrm>
        </p:spPr>
        <p:txBody>
          <a:bodyPr/>
          <a:lstStyle/>
          <a:p>
            <a:r>
              <a:rPr lang="en-US" sz="6000" dirty="0"/>
              <a:t>Y3 Info Objectives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74558" y="2149312"/>
            <a:ext cx="10399690" cy="3182542"/>
          </a:xfrm>
        </p:spPr>
        <p:txBody>
          <a:bodyPr/>
          <a:lstStyle/>
          <a:p>
            <a:r>
              <a:rPr lang="en-US" dirty="0"/>
              <a:t>Curriculum Overview </a:t>
            </a:r>
          </a:p>
          <a:p>
            <a:endParaRPr lang="en-US" dirty="0"/>
          </a:p>
          <a:p>
            <a:r>
              <a:rPr lang="en-US" dirty="0"/>
              <a:t>Personalized Education Plan (PEP)</a:t>
            </a:r>
          </a:p>
          <a:p>
            <a:endParaRPr lang="en-US" dirty="0"/>
          </a:p>
          <a:p>
            <a:r>
              <a:rPr lang="en-US" dirty="0"/>
              <a:t>Y3  Advisors</a:t>
            </a:r>
          </a:p>
          <a:p>
            <a:endParaRPr lang="en-US" dirty="0"/>
          </a:p>
          <a:p>
            <a:r>
              <a:rPr lang="en-US" dirty="0"/>
              <a:t>MS3 Q &amp; A Panel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6960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490" y="234507"/>
            <a:ext cx="10858980" cy="1361727"/>
          </a:xfrm>
        </p:spPr>
        <p:txBody>
          <a:bodyPr/>
          <a:lstStyle/>
          <a:p>
            <a:pPr algn="ctr"/>
            <a:r>
              <a:rPr lang="en-US" b="1" dirty="0"/>
              <a:t>Y3 Personalized Education Plan (PEP) </a:t>
            </a:r>
            <a:br>
              <a:rPr lang="en-US" b="1" dirty="0"/>
            </a:br>
            <a:r>
              <a:rPr lang="en-US" b="1" dirty="0"/>
              <a:t>GOALS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6315" y="1622738"/>
            <a:ext cx="11427145" cy="4319214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Further development of clinical skills and clinical reasoning, especially those identified during the core rotations as areas for improvement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Deep dive into clinical areas of personal interest and discovery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Opportunity to develop skills in other areas as a well rounded physician.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This is further CLINICAL experience, NOT research or other </a:t>
            </a:r>
          </a:p>
          <a:p>
            <a:endParaRPr lang="en-US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PEP remains part of third year, it is NOT  early start to fourth year</a:t>
            </a:r>
          </a:p>
        </p:txBody>
      </p:sp>
    </p:spTree>
    <p:extLst>
      <p:ext uri="{BB962C8B-B14F-4D97-AF65-F5344CB8AC3E}">
        <p14:creationId xmlns:p14="http://schemas.microsoft.com/office/powerpoint/2010/main" val="2393840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9408" y="300022"/>
            <a:ext cx="5415323" cy="905927"/>
          </a:xfrm>
        </p:spPr>
        <p:txBody>
          <a:bodyPr/>
          <a:lstStyle/>
          <a:p>
            <a:pPr algn="ctr"/>
            <a:r>
              <a:rPr lang="en-US" b="1" dirty="0"/>
              <a:t>Y3 PEP Structure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5668" y="1205948"/>
            <a:ext cx="9633062" cy="5499651"/>
          </a:xfrm>
        </p:spPr>
        <p:txBody>
          <a:bodyPr/>
          <a:lstStyle/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15 weeks of the PEP if no Deferral or Make Up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Selective Courses (Approximately 85 Course Options)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Longitudinal Experiences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Individually Designed </a:t>
            </a:r>
            <a:r>
              <a:rPr lang="en-US" dirty="0" err="1"/>
              <a:t>Selectives</a:t>
            </a:r>
            <a:r>
              <a:rPr lang="en-US" dirty="0"/>
              <a:t> (IDS)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u="sng" dirty="0"/>
              <a:t>No </a:t>
            </a:r>
            <a:r>
              <a:rPr lang="en-US" dirty="0"/>
              <a:t>Off-Campus </a:t>
            </a:r>
            <a:r>
              <a:rPr lang="en-US" dirty="0" err="1"/>
              <a:t>Selectives</a:t>
            </a:r>
            <a:r>
              <a:rPr lang="en-US" dirty="0"/>
              <a:t> in Year 3 (FCM/Affiliates)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Y4 Elective Credit </a:t>
            </a:r>
            <a:r>
              <a:rPr lang="en-US" b="1" u="sng" dirty="0"/>
              <a:t>Not</a:t>
            </a:r>
            <a:r>
              <a:rPr lang="en-US" dirty="0"/>
              <a:t> Awarded In Y3</a:t>
            </a:r>
          </a:p>
        </p:txBody>
      </p:sp>
    </p:spTree>
    <p:extLst>
      <p:ext uri="{BB962C8B-B14F-4D97-AF65-F5344CB8AC3E}">
        <p14:creationId xmlns:p14="http://schemas.microsoft.com/office/powerpoint/2010/main" val="40042530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8755" y="248131"/>
            <a:ext cx="8540782" cy="1001119"/>
          </a:xfrm>
        </p:spPr>
        <p:txBody>
          <a:bodyPr/>
          <a:lstStyle/>
          <a:p>
            <a:pPr algn="ctr"/>
            <a:r>
              <a:rPr lang="en-US" b="1" dirty="0"/>
              <a:t>Individually-Designed </a:t>
            </a:r>
            <a:r>
              <a:rPr lang="en-US" b="1" dirty="0" err="1"/>
              <a:t>Selectives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243" y="1475746"/>
            <a:ext cx="11644593" cy="456444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Individually-Designed Selective (IDS) option is available to students who are interested in a course or topic for which a regular selective does not exist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IDS will be considered only under special circumstances, and must be with SIU Faculty and Advisor Approval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For further information regarding IDS opportunities, please refer to the Y3 Policies and Procedures and talk with your Advisor, Chris Reavis or Cherie Forsyth.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Must be clinically oriented  (No Research or Off Campus)</a:t>
            </a:r>
          </a:p>
        </p:txBody>
      </p:sp>
    </p:spTree>
    <p:extLst>
      <p:ext uri="{BB962C8B-B14F-4D97-AF65-F5344CB8AC3E}">
        <p14:creationId xmlns:p14="http://schemas.microsoft.com/office/powerpoint/2010/main" val="3766973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375" y="556290"/>
            <a:ext cx="6596073" cy="1091271"/>
          </a:xfrm>
        </p:spPr>
        <p:txBody>
          <a:bodyPr/>
          <a:lstStyle/>
          <a:p>
            <a:pPr algn="ctr"/>
            <a:r>
              <a:rPr lang="en-US" b="1" dirty="0"/>
              <a:t>PEP Orientation </a:t>
            </a:r>
            <a:r>
              <a:rPr lang="en-US" b="1" dirty="0" err="1"/>
              <a:t>Selectives</a:t>
            </a:r>
            <a:r>
              <a:rPr lang="en-US" b="1" dirty="0"/>
              <a:t> Courses </a:t>
            </a:r>
            <a:br>
              <a:rPr lang="en-US" b="1" dirty="0"/>
            </a:br>
            <a:r>
              <a:rPr lang="en-US" b="1" dirty="0"/>
              <a:t>in Year Three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7350" y="1871444"/>
            <a:ext cx="11647503" cy="4887163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PEP Orientation will be held in early January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chemeClr val="bg1"/>
                </a:solidFill>
              </a:rPr>
              <a:t>More Specific details will be shared at that time.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4000" dirty="0">
              <a:solidFill>
                <a:schemeClr val="bg1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dirty="0"/>
              <a:t>PEP Enrollment begins in late February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7760528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157" y="626728"/>
            <a:ext cx="10665797" cy="1704347"/>
          </a:xfrm>
        </p:spPr>
        <p:txBody>
          <a:bodyPr/>
          <a:lstStyle/>
          <a:p>
            <a:r>
              <a:rPr lang="en-US" sz="6000" dirty="0"/>
              <a:t>Y3 Advisor</a:t>
            </a:r>
            <a:br>
              <a:rPr lang="en-US" sz="6000" dirty="0"/>
            </a:br>
            <a:r>
              <a:rPr lang="en-US" sz="6000" dirty="0"/>
              <a:t>Requirements</a:t>
            </a:r>
          </a:p>
        </p:txBody>
      </p:sp>
    </p:spTree>
    <p:extLst>
      <p:ext uri="{BB962C8B-B14F-4D97-AF65-F5344CB8AC3E}">
        <p14:creationId xmlns:p14="http://schemas.microsoft.com/office/powerpoint/2010/main" val="767968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4580" y="548466"/>
            <a:ext cx="11180952" cy="4847781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Who They Are?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What their function is?</a:t>
            </a:r>
          </a:p>
          <a:p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How to get the most out of your time with the Clerkship Advisor?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2653687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50192" y="853439"/>
            <a:ext cx="8991543" cy="923846"/>
          </a:xfrm>
        </p:spPr>
        <p:txBody>
          <a:bodyPr/>
          <a:lstStyle/>
          <a:p>
            <a:pPr algn="ctr"/>
            <a:r>
              <a:rPr lang="en-US" dirty="0"/>
              <a:t>Questions / Assistance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93366" y="2274536"/>
            <a:ext cx="10807468" cy="3920201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Martha Hlafka, MD – Y3 Director</a:t>
            </a:r>
          </a:p>
          <a:p>
            <a:r>
              <a:rPr lang="en-US" b="1" dirty="0">
                <a:solidFill>
                  <a:schemeClr val="tx1"/>
                </a:solidFill>
              </a:rPr>
              <a:t>Chris Reavis, MS – Y2/Y3/Y4 Curriculum Coordinator</a:t>
            </a:r>
          </a:p>
          <a:p>
            <a:r>
              <a:rPr lang="en-US" b="1" dirty="0">
                <a:solidFill>
                  <a:schemeClr val="tx1"/>
                </a:solidFill>
              </a:rPr>
              <a:t>Cherie Forsyth – Y3/Y4 Registrar</a:t>
            </a:r>
          </a:p>
          <a:p>
            <a:r>
              <a:rPr lang="en-US" b="1" dirty="0">
                <a:solidFill>
                  <a:schemeClr val="tx1"/>
                </a:solidFill>
              </a:rPr>
              <a:t>Debra </a:t>
            </a:r>
            <a:r>
              <a:rPr lang="en-US" b="1" dirty="0" err="1">
                <a:solidFill>
                  <a:schemeClr val="tx1"/>
                </a:solidFill>
              </a:rPr>
              <a:t>Klamen</a:t>
            </a:r>
            <a:r>
              <a:rPr lang="en-US" b="1" dirty="0">
                <a:solidFill>
                  <a:schemeClr val="tx1"/>
                </a:solidFill>
              </a:rPr>
              <a:t>, MD, MHPE - Senior Associate Dean for Education and Curriculum</a:t>
            </a:r>
          </a:p>
          <a:p>
            <a:r>
              <a:rPr lang="en-US" b="1" dirty="0">
                <a:solidFill>
                  <a:schemeClr val="tx1"/>
                </a:solidFill>
              </a:rPr>
              <a:t>Susan Hingle, MD – Medical Humanities Director</a:t>
            </a:r>
          </a:p>
          <a:p>
            <a:r>
              <a:rPr lang="en-US" b="1" dirty="0">
                <a:solidFill>
                  <a:schemeClr val="tx1"/>
                </a:solidFill>
              </a:rPr>
              <a:t>Alex Hopkins, PhD – Y3 Medical Humanities Clerkship Director</a:t>
            </a:r>
          </a:p>
          <a:p>
            <a:r>
              <a:rPr lang="en-US" b="1" dirty="0">
                <a:solidFill>
                  <a:schemeClr val="tx1"/>
                </a:solidFill>
              </a:rPr>
              <a:t>Gary </a:t>
            </a:r>
            <a:r>
              <a:rPr lang="en-US" b="1" dirty="0" err="1">
                <a:solidFill>
                  <a:schemeClr val="tx1"/>
                </a:solidFill>
              </a:rPr>
              <a:t>Rull</a:t>
            </a:r>
            <a:r>
              <a:rPr lang="en-US" b="1" dirty="0">
                <a:solidFill>
                  <a:schemeClr val="tx1"/>
                </a:solidFill>
              </a:rPr>
              <a:t>, MD – Doctoring</a:t>
            </a:r>
          </a:p>
          <a:p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818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20"/>
          </p:nvPr>
        </p:nvSpPr>
        <p:spPr>
          <a:xfrm>
            <a:off x="960575" y="954391"/>
            <a:ext cx="10488744" cy="2548174"/>
          </a:xfrm>
        </p:spPr>
        <p:txBody>
          <a:bodyPr/>
          <a:lstStyle/>
          <a:p>
            <a:r>
              <a:rPr lang="en-US" dirty="0"/>
              <a:t>Student Panel</a:t>
            </a:r>
          </a:p>
        </p:txBody>
      </p:sp>
    </p:spTree>
    <p:extLst>
      <p:ext uri="{BB962C8B-B14F-4D97-AF65-F5344CB8AC3E}">
        <p14:creationId xmlns:p14="http://schemas.microsoft.com/office/powerpoint/2010/main" val="38490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78E5A-FE7C-48D0-BBAB-A0670C7F3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158" y="853440"/>
            <a:ext cx="10536536" cy="869344"/>
          </a:xfrm>
        </p:spPr>
        <p:txBody>
          <a:bodyPr/>
          <a:lstStyle/>
          <a:p>
            <a:pPr algn="ctr"/>
            <a:br>
              <a:rPr lang="en-US" dirty="0"/>
            </a:br>
            <a:r>
              <a:rPr lang="en-US" dirty="0"/>
              <a:t>Curriculum 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61B87B-4EED-48F5-80F9-164203661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157" y="2145448"/>
            <a:ext cx="10704316" cy="2644265"/>
          </a:xfrm>
        </p:spPr>
        <p:txBody>
          <a:bodyPr/>
          <a:lstStyle/>
          <a:p>
            <a:pPr algn="ctr"/>
            <a:r>
              <a:rPr lang="en-US" sz="2800" b="1" dirty="0"/>
              <a:t>Marti Hlafka, MD – Y3 Director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Structure / Calendar</a:t>
            </a:r>
            <a:endParaRPr lang="en-US" dirty="0"/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Goals</a:t>
            </a:r>
            <a:endParaRPr lang="en-US" dirty="0"/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Coachability</a:t>
            </a:r>
            <a:endParaRPr lang="en-US" dirty="0"/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Core Clerkships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386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51699" y="574225"/>
            <a:ext cx="11042537" cy="5462591"/>
          </a:xfrm>
        </p:spPr>
        <p:txBody>
          <a:bodyPr/>
          <a:lstStyle/>
          <a:p>
            <a:pPr algn="ctr"/>
            <a:endParaRPr lang="en-US" sz="4000" b="1" u="sng" dirty="0"/>
          </a:p>
          <a:p>
            <a:pPr algn="ctr"/>
            <a:r>
              <a:rPr lang="en-US" sz="4000" b="1" u="sng" dirty="0"/>
              <a:t>BEFORE JULY 8, 2024</a:t>
            </a:r>
            <a:r>
              <a:rPr lang="en-US" sz="4000" b="1" dirty="0"/>
              <a:t>:</a:t>
            </a:r>
          </a:p>
          <a:p>
            <a:pPr algn="ctr"/>
            <a:r>
              <a:rPr lang="en-US" sz="1100" b="1" dirty="0"/>
              <a:t>	</a:t>
            </a:r>
          </a:p>
          <a:p>
            <a:pPr algn="ctr"/>
            <a:r>
              <a:rPr lang="en-US" sz="4000" b="1" dirty="0"/>
              <a:t>YOU </a:t>
            </a:r>
            <a:r>
              <a:rPr lang="en-US" sz="4000" b="1" u="sng" dirty="0"/>
              <a:t>MUST</a:t>
            </a:r>
            <a:r>
              <a:rPr lang="en-US" sz="4000" b="1" dirty="0"/>
              <a:t> TAKE USMLE STEP 1 </a:t>
            </a:r>
          </a:p>
          <a:p>
            <a:pPr algn="ctr"/>
            <a:r>
              <a:rPr lang="en-US" sz="4000" b="1" dirty="0"/>
              <a:t>BEFORE STARTING CLERKSHIPS</a:t>
            </a:r>
          </a:p>
          <a:p>
            <a:pPr algn="ctr"/>
            <a:endParaRPr lang="en-US" sz="4000" b="1" dirty="0"/>
          </a:p>
          <a:p>
            <a:r>
              <a:rPr lang="en-US" dirty="0"/>
              <a:t>All students are required to record a score on the U.S. Medical Licensing Examination (USMLE) </a:t>
            </a:r>
            <a:r>
              <a:rPr lang="en-US" b="1" u="sng" dirty="0">
                <a:solidFill>
                  <a:schemeClr val="tx1"/>
                </a:solidFill>
                <a:highlight>
                  <a:srgbClr val="FFFF00"/>
                </a:highlight>
              </a:rPr>
              <a:t>Step 1 before beginning clerkships </a:t>
            </a:r>
            <a:r>
              <a:rPr lang="en-US" dirty="0"/>
              <a:t>and must pass the exam to graduate. Students are also required to record a score on the USMLE Step 2 prior to graduation. Course designations pass or fail are included on students' official transcripts.</a:t>
            </a:r>
          </a:p>
          <a:p>
            <a:pPr algn="ctr"/>
            <a:endParaRPr lang="en-US" sz="40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379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5340" y="441315"/>
            <a:ext cx="10369583" cy="1292009"/>
          </a:xfrm>
        </p:spPr>
        <p:txBody>
          <a:bodyPr/>
          <a:lstStyle/>
          <a:p>
            <a:r>
              <a:rPr lang="en-US" b="1" dirty="0"/>
              <a:t>Year Three Orientation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611" y="1939386"/>
            <a:ext cx="10343826" cy="4023532"/>
          </a:xfrm>
        </p:spPr>
        <p:txBody>
          <a:bodyPr/>
          <a:lstStyle/>
          <a:p>
            <a:pPr lvl="1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SAVE THE DATE: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Monday, July 8, 2024 </a:t>
            </a:r>
          </a:p>
          <a:p>
            <a:pPr lvl="1"/>
            <a:endParaRPr lang="en-US" sz="105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Mandatory 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b="1" u="sng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Even those deferring the first clerkship must attend orientation</a:t>
            </a:r>
            <a:r>
              <a:rPr lang="en-US" sz="2400" b="1" dirty="0">
                <a:solidFill>
                  <a:schemeClr val="tx1"/>
                </a:solidFill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  <a:p>
            <a:pPr lvl="1"/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Clerkships begin Monday afternoon July 8, 2024 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Clerkships will provide specific orientation and reporting details</a:t>
            </a:r>
          </a:p>
        </p:txBody>
      </p:sp>
    </p:spTree>
    <p:extLst>
      <p:ext uri="{BB962C8B-B14F-4D97-AF65-F5344CB8AC3E}">
        <p14:creationId xmlns:p14="http://schemas.microsoft.com/office/powerpoint/2010/main" val="1234715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549" y="154547"/>
            <a:ext cx="11064923" cy="712120"/>
          </a:xfrm>
        </p:spPr>
        <p:txBody>
          <a:bodyPr/>
          <a:lstStyle/>
          <a:p>
            <a:r>
              <a:rPr lang="en-US" dirty="0"/>
              <a:t>Clerkship Deferral Policy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5487" y="866667"/>
            <a:ext cx="11554439" cy="5662922"/>
          </a:xfrm>
        </p:spPr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Core Clerkship Deferrals will be granted only under special circumstances: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Y2 Educational </a:t>
            </a:r>
            <a:r>
              <a:rPr lang="en-US" sz="1800">
                <a:solidFill>
                  <a:schemeClr val="bg1"/>
                </a:solidFill>
              </a:rPr>
              <a:t>Enrichment Period resulting </a:t>
            </a:r>
            <a:r>
              <a:rPr lang="en-US" sz="1800" dirty="0">
                <a:solidFill>
                  <a:schemeClr val="bg1"/>
                </a:solidFill>
              </a:rPr>
              <a:t>in delay of dedicated Step 1 study time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Emergency/Health situations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Step 1 failures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Extracurricular activities, vacations, as well as additional dedicated study time for Step 1 beyond the granted 6 weeks are not valid reasons for deferral.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/>
              <a:t>Students meeting deferral criteria: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One Core Clerkship: 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Clerkship will be made up during PEP.  It must be completed prior to starting any PEP </a:t>
            </a:r>
            <a:r>
              <a:rPr lang="en-US" sz="1600" dirty="0" err="1">
                <a:solidFill>
                  <a:schemeClr val="bg1"/>
                </a:solidFill>
              </a:rPr>
              <a:t>selectives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Two Core Clerkships: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Clerkships will be made up during PEP.  They must be completed prior to starting any PEP </a:t>
            </a:r>
            <a:r>
              <a:rPr lang="en-US" sz="1600" dirty="0" err="1">
                <a:solidFill>
                  <a:schemeClr val="bg1"/>
                </a:solidFill>
              </a:rPr>
              <a:t>selectives</a:t>
            </a:r>
            <a:r>
              <a:rPr lang="en-US" sz="1600" dirty="0">
                <a:solidFill>
                  <a:schemeClr val="bg1"/>
                </a:solidFill>
              </a:rPr>
              <a:t>.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Students will also be required to complete </a:t>
            </a:r>
            <a:r>
              <a:rPr lang="en-US" sz="1600" u="sng" dirty="0">
                <a:solidFill>
                  <a:schemeClr val="bg1"/>
                </a:solidFill>
              </a:rPr>
              <a:t>at least</a:t>
            </a:r>
            <a:r>
              <a:rPr lang="en-US" sz="1600" dirty="0">
                <a:solidFill>
                  <a:schemeClr val="bg1"/>
                </a:solidFill>
              </a:rPr>
              <a:t> one additional 4 week Intensive Clinical Experience (Sub-Internship) in 4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year.  This will add 4 weeks of required elective time such that the student must complete a total of 34 weeks of electives (rather than 30 weeks) for successful completion of 4</a:t>
            </a:r>
            <a:r>
              <a:rPr lang="en-US" sz="1600" baseline="30000" dirty="0">
                <a:solidFill>
                  <a:schemeClr val="bg1"/>
                </a:solidFill>
              </a:rPr>
              <a:t>th</a:t>
            </a:r>
            <a:r>
              <a:rPr lang="en-US" sz="1600" dirty="0">
                <a:solidFill>
                  <a:schemeClr val="bg1"/>
                </a:solidFill>
              </a:rPr>
              <a:t> year.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Three Core Clerkships: </a:t>
            </a:r>
          </a:p>
          <a:p>
            <a:pPr marL="1085850" lvl="2" indent="-1714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Student must submit a request in writing to the Y3 Student Progress Subcommittee after consultation with the Dean of Students.  Student may be required to take a </a:t>
            </a:r>
            <a:r>
              <a:rPr lang="en-US" sz="1600" u="sng" dirty="0">
                <a:solidFill>
                  <a:schemeClr val="bg1"/>
                </a:solidFill>
              </a:rPr>
              <a:t>leave of absence.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200" dirty="0"/>
              <a:t>See the Year Three Policies and Procedures for full details – on the Y3 Core Resources Website</a:t>
            </a:r>
            <a:endParaRPr lang="en-US" sz="2200" u="sng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3601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41399" y="1140174"/>
            <a:ext cx="5160911" cy="5209110"/>
          </a:xfrm>
        </p:spPr>
        <p:txBody>
          <a:bodyPr/>
          <a:lstStyle/>
          <a:p>
            <a:r>
              <a:rPr lang="en-US" b="1" i="1" dirty="0"/>
              <a:t>Eight Core Clerkships (4 Weeks Each*) Weeks 1 - 34</a:t>
            </a:r>
          </a:p>
          <a:p>
            <a:pPr lvl="1"/>
            <a:r>
              <a:rPr lang="en-US" sz="2000" dirty="0"/>
              <a:t>Emergency Medicine </a:t>
            </a:r>
          </a:p>
          <a:p>
            <a:pPr lvl="1"/>
            <a:r>
              <a:rPr lang="en-US" sz="2000" dirty="0"/>
              <a:t>Family &amp; Community Medicine</a:t>
            </a:r>
          </a:p>
          <a:p>
            <a:pPr lvl="1"/>
            <a:r>
              <a:rPr lang="en-US" sz="2000" dirty="0"/>
              <a:t>*Internal Medicine (6 weeks)</a:t>
            </a:r>
          </a:p>
          <a:p>
            <a:pPr lvl="1"/>
            <a:r>
              <a:rPr lang="en-US" sz="2000" dirty="0"/>
              <a:t>*Neurology (2 weeks)</a:t>
            </a:r>
          </a:p>
          <a:p>
            <a:pPr lvl="1"/>
            <a:r>
              <a:rPr lang="en-US" sz="2000" dirty="0"/>
              <a:t>Obstetrics/Gynecology </a:t>
            </a:r>
          </a:p>
          <a:p>
            <a:pPr lvl="1"/>
            <a:r>
              <a:rPr lang="en-US" sz="2000" dirty="0"/>
              <a:t>Pediatrics</a:t>
            </a:r>
          </a:p>
          <a:p>
            <a:pPr lvl="1"/>
            <a:r>
              <a:rPr lang="en-US" sz="2000" dirty="0"/>
              <a:t>Psychiatry</a:t>
            </a:r>
          </a:p>
          <a:p>
            <a:pPr lvl="1"/>
            <a:r>
              <a:rPr lang="en-US" sz="2000" dirty="0"/>
              <a:t>Surgery</a:t>
            </a:r>
          </a:p>
          <a:p>
            <a:r>
              <a:rPr lang="en-US" b="1" i="1" dirty="0"/>
              <a:t>Inter-Session Period (3 weeks)     Weeks 35,36,37</a:t>
            </a:r>
          </a:p>
          <a:p>
            <a:r>
              <a:rPr lang="en-US" b="1" i="1" dirty="0"/>
              <a:t>Personalized Education Plan (PEP)   (15 Weeks) Weeks 38-52</a:t>
            </a:r>
            <a:endParaRPr lang="en-US" b="1" i="1" dirty="0">
              <a:solidFill>
                <a:srgbClr val="FF0000"/>
              </a:solidFill>
            </a:endParaRPr>
          </a:p>
          <a:p>
            <a:endParaRPr lang="en-US" sz="1600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41399" y="118446"/>
            <a:ext cx="5534398" cy="898986"/>
          </a:xfrm>
        </p:spPr>
        <p:txBody>
          <a:bodyPr/>
          <a:lstStyle/>
          <a:p>
            <a:r>
              <a:rPr lang="en-US" b="1" dirty="0"/>
              <a:t>Year Three Structure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1808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2158" y="853439"/>
            <a:ext cx="10446856" cy="743541"/>
          </a:xfrm>
        </p:spPr>
        <p:txBody>
          <a:bodyPr/>
          <a:lstStyle/>
          <a:p>
            <a:r>
              <a:rPr lang="en-US" b="1" dirty="0"/>
              <a:t>Year Three Calendar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709804-C24E-46CC-BA46-E8A7B3942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27" y="1887027"/>
            <a:ext cx="12085546" cy="3972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38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157" y="441316"/>
            <a:ext cx="10575645" cy="846572"/>
          </a:xfrm>
        </p:spPr>
        <p:txBody>
          <a:bodyPr/>
          <a:lstStyle/>
          <a:p>
            <a:r>
              <a:rPr lang="en-US" b="1" dirty="0"/>
              <a:t>Year Three Curriculum Goals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7998" y="1398474"/>
            <a:ext cx="7967675" cy="4590202"/>
          </a:xfrm>
        </p:spPr>
        <p:txBody>
          <a:bodyPr/>
          <a:lstStyle/>
          <a:p>
            <a:pPr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Immersion</a:t>
            </a:r>
          </a:p>
          <a:p>
            <a:pPr marL="0" lvl="1">
              <a:spcBef>
                <a:spcPts val="1000"/>
              </a:spcBef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indent="-45720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Coaching</a:t>
            </a:r>
          </a:p>
          <a:p>
            <a:pPr marL="971550" lvl="2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Longitudinal</a:t>
            </a:r>
          </a:p>
          <a:p>
            <a:pPr marL="1428750" lvl="3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</a:p>
          <a:p>
            <a:pPr marL="971550" lvl="2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Preceptor Based</a:t>
            </a:r>
          </a:p>
          <a:p>
            <a:pPr marL="1428750" lvl="3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observation</a:t>
            </a:r>
          </a:p>
          <a:p>
            <a:pPr marL="1428750" lvl="3" indent="-285750">
              <a:spcBef>
                <a:spcPts val="1000"/>
              </a:spcBef>
              <a:buFont typeface="Courier New" panose="02070309020205020404" pitchFamily="49" charset="0"/>
              <a:buChar char="o"/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Targeted feedback</a:t>
            </a:r>
          </a:p>
          <a:p>
            <a:pPr marL="1143000" lvl="3">
              <a:spcBef>
                <a:spcPts val="1000"/>
              </a:spcBef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Individualized Professional Development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921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1239</TotalTime>
  <Words>1398</Words>
  <Application>Microsoft Office PowerPoint</Application>
  <PresentationFormat>Widescreen</PresentationFormat>
  <Paragraphs>230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Arial Black</vt:lpstr>
      <vt:lpstr>Calibri</vt:lpstr>
      <vt:lpstr>Courier New</vt:lpstr>
      <vt:lpstr>Times New Roman</vt:lpstr>
      <vt:lpstr>Office Theme</vt:lpstr>
      <vt:lpstr>YEAR THREE INFORMATIONAL MEETNG CLASS 2026</vt:lpstr>
      <vt:lpstr>Y3 Info Objectives</vt:lpstr>
      <vt:lpstr> Curriculum Overview</vt:lpstr>
      <vt:lpstr>PowerPoint Presentation</vt:lpstr>
      <vt:lpstr>Year Three Orientation</vt:lpstr>
      <vt:lpstr>Clerkship Deferral Policy</vt:lpstr>
      <vt:lpstr>Year Three Structure</vt:lpstr>
      <vt:lpstr>Year Three Calendar</vt:lpstr>
      <vt:lpstr>Year Three Curriculum Goals</vt:lpstr>
      <vt:lpstr>Core Clerkship Skill Development Goals</vt:lpstr>
      <vt:lpstr>Core Clerkship Skill Development Goals</vt:lpstr>
      <vt:lpstr>Coaching/Coachability</vt:lpstr>
      <vt:lpstr>Core Clerkship Assessment</vt:lpstr>
      <vt:lpstr>Knowledge Checks</vt:lpstr>
      <vt:lpstr>Holidays &amp; Vacation / Time Off</vt:lpstr>
      <vt:lpstr>FCM Core Clerkship Scheduling</vt:lpstr>
      <vt:lpstr>3 Week Inter-Session Period</vt:lpstr>
      <vt:lpstr>PowerPoint Presentation</vt:lpstr>
      <vt:lpstr>Personalized Educational Plan (PEP)</vt:lpstr>
      <vt:lpstr>Y3 Personalized Education Plan (PEP)  GOALS</vt:lpstr>
      <vt:lpstr>Y3 PEP Structure</vt:lpstr>
      <vt:lpstr>Individually-Designed Selectives</vt:lpstr>
      <vt:lpstr>PEP Orientation Selectives Courses  in Year Three </vt:lpstr>
      <vt:lpstr>Y3 Advisor Requirements</vt:lpstr>
      <vt:lpstr>PowerPoint Presentation</vt:lpstr>
      <vt:lpstr>Questions / Assistance</vt:lpstr>
      <vt:lpstr>PowerPoint Presentation</vt:lpstr>
    </vt:vector>
  </TitlesOfParts>
  <Company>SIU Medicine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Jordan Hammer</dc:creator>
  <cp:lastModifiedBy>Christopher Reavis</cp:lastModifiedBy>
  <cp:revision>176</cp:revision>
  <cp:lastPrinted>2020-03-11T14:11:01Z</cp:lastPrinted>
  <dcterms:created xsi:type="dcterms:W3CDTF">2019-08-05T18:51:42Z</dcterms:created>
  <dcterms:modified xsi:type="dcterms:W3CDTF">2024-03-05T19:06:12Z</dcterms:modified>
</cp:coreProperties>
</file>